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Lst>
  <p:sldSz cx="18288000" cy="10287000"/>
  <p:notesSz cx="6858000" cy="9144000"/>
  <p:embeddedFontLst>
    <p:embeddedFont>
      <p:font typeface="Bernoru SemiCondensed" charset="1" panose="00000A06000000000000"/>
      <p:regular r:id="rId11"/>
    </p:embeddedFont>
    <p:embeddedFont>
      <p:font typeface="Public Sans Bold" charset="1" panose="00000000000000000000"/>
      <p:regular r:id="rId12"/>
    </p:embeddedFont>
    <p:embeddedFont>
      <p:font typeface="Canva Sans" charset="1" panose="020B0503030501040103"/>
      <p:regular r:id="rId13"/>
    </p:embeddedFont>
    <p:embeddedFont>
      <p:font typeface="Public Sans" charset="1" panose="00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https://pm.nuvycloud.site"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https://pm.nuvycloud.site"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4.png" Type="http://schemas.openxmlformats.org/officeDocument/2006/relationships/image"/><Relationship Id="rId7" Target="https://pm.nuvycloud.site"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https://pm.nuvycloud.site" TargetMode="External" Type="http://schemas.openxmlformats.org/officeDocument/2006/relationships/hyperlink"/><Relationship Id="rId9"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5DFE1"/>
        </a:solidFill>
      </p:bgPr>
    </p:bg>
    <p:spTree>
      <p:nvGrpSpPr>
        <p:cNvPr id="1" name=""/>
        <p:cNvGrpSpPr/>
        <p:nvPr/>
      </p:nvGrpSpPr>
      <p:grpSpPr>
        <a:xfrm>
          <a:off x="0" y="0"/>
          <a:ext cx="0" cy="0"/>
          <a:chOff x="0" y="0"/>
          <a:chExt cx="0" cy="0"/>
        </a:xfrm>
      </p:grpSpPr>
      <p:grpSp>
        <p:nvGrpSpPr>
          <p:cNvPr name="Group 2" id="2"/>
          <p:cNvGrpSpPr/>
          <p:nvPr/>
        </p:nvGrpSpPr>
        <p:grpSpPr>
          <a:xfrm rot="0">
            <a:off x="10164069" y="7576356"/>
            <a:ext cx="6544475" cy="473795"/>
            <a:chOff x="0" y="0"/>
            <a:chExt cx="1723648" cy="124786"/>
          </a:xfrm>
        </p:grpSpPr>
        <p:sp>
          <p:nvSpPr>
            <p:cNvPr name="Freeform 3" id="3"/>
            <p:cNvSpPr/>
            <p:nvPr/>
          </p:nvSpPr>
          <p:spPr>
            <a:xfrm flipH="false" flipV="false" rot="0">
              <a:off x="0" y="0"/>
              <a:ext cx="1723648" cy="124786"/>
            </a:xfrm>
            <a:custGeom>
              <a:avLst/>
              <a:gdLst/>
              <a:ahLst/>
              <a:cxnLst/>
              <a:rect r="r" b="b" t="t" l="l"/>
              <a:pathLst>
                <a:path h="124786" w="1723648">
                  <a:moveTo>
                    <a:pt x="861824" y="0"/>
                  </a:moveTo>
                  <a:cubicBezTo>
                    <a:pt x="385852" y="0"/>
                    <a:pt x="0" y="27934"/>
                    <a:pt x="0" y="62393"/>
                  </a:cubicBezTo>
                  <a:cubicBezTo>
                    <a:pt x="0" y="96851"/>
                    <a:pt x="385852" y="124786"/>
                    <a:pt x="861824" y="124786"/>
                  </a:cubicBezTo>
                  <a:cubicBezTo>
                    <a:pt x="1337796" y="124786"/>
                    <a:pt x="1723648" y="96851"/>
                    <a:pt x="1723648" y="62393"/>
                  </a:cubicBezTo>
                  <a:cubicBezTo>
                    <a:pt x="1723648" y="27934"/>
                    <a:pt x="1337796" y="0"/>
                    <a:pt x="861824" y="0"/>
                  </a:cubicBezTo>
                  <a:close/>
                </a:path>
              </a:pathLst>
            </a:custGeom>
            <a:solidFill>
              <a:srgbClr val="999999">
                <a:alpha val="54902"/>
              </a:srgbClr>
            </a:solidFill>
          </p:spPr>
        </p:sp>
        <p:sp>
          <p:nvSpPr>
            <p:cNvPr name="TextBox 4" id="4"/>
            <p:cNvSpPr txBox="true"/>
            <p:nvPr/>
          </p:nvSpPr>
          <p:spPr>
            <a:xfrm>
              <a:off x="161592" y="-26401"/>
              <a:ext cx="1400464" cy="13948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0">
            <a:off x="11676285" y="-300667"/>
            <a:ext cx="7646013" cy="3253498"/>
          </a:xfrm>
          <a:custGeom>
            <a:avLst/>
            <a:gdLst/>
            <a:ahLst/>
            <a:cxnLst/>
            <a:rect r="r" b="b" t="t" l="l"/>
            <a:pathLst>
              <a:path h="3253498" w="7646013">
                <a:moveTo>
                  <a:pt x="7646012" y="3253498"/>
                </a:moveTo>
                <a:lnTo>
                  <a:pt x="0" y="3253498"/>
                </a:lnTo>
                <a:lnTo>
                  <a:pt x="0" y="0"/>
                </a:lnTo>
                <a:lnTo>
                  <a:pt x="7646012" y="0"/>
                </a:lnTo>
                <a:lnTo>
                  <a:pt x="7646012" y="3253498"/>
                </a:lnTo>
                <a:close/>
              </a:path>
            </a:pathLst>
          </a:custGeom>
          <a:blipFill>
            <a:blip r:embed="rId2">
              <a:extLst>
                <a:ext uri="{96DAC541-7B7A-43D3-8B79-37D633B846F1}">
                  <asvg:svgBlip xmlns:asvg="http://schemas.microsoft.com/office/drawing/2016/SVG/main" r:embed="rId3"/>
                </a:ext>
              </a:extLst>
            </a:blip>
            <a:stretch>
              <a:fillRect l="0" t="-136967" r="0" b="0"/>
            </a:stretch>
          </a:blipFill>
        </p:spPr>
      </p:sp>
      <p:sp>
        <p:nvSpPr>
          <p:cNvPr name="Freeform 6" id="6"/>
          <p:cNvSpPr/>
          <p:nvPr/>
        </p:nvSpPr>
        <p:spPr>
          <a:xfrm flipH="false" flipV="true" rot="0">
            <a:off x="-357453" y="3033360"/>
            <a:ext cx="7516397" cy="7516397"/>
          </a:xfrm>
          <a:custGeom>
            <a:avLst/>
            <a:gdLst/>
            <a:ahLst/>
            <a:cxnLst/>
            <a:rect r="r" b="b" t="t" l="l"/>
            <a:pathLst>
              <a:path h="7516397" w="7516397">
                <a:moveTo>
                  <a:pt x="0" y="7516398"/>
                </a:moveTo>
                <a:lnTo>
                  <a:pt x="7516397" y="7516398"/>
                </a:lnTo>
                <a:lnTo>
                  <a:pt x="7516397" y="0"/>
                </a:lnTo>
                <a:lnTo>
                  <a:pt x="0" y="0"/>
                </a:lnTo>
                <a:lnTo>
                  <a:pt x="0" y="75163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456591" y="6421403"/>
            <a:ext cx="3877827" cy="740312"/>
          </a:xfrm>
          <a:custGeom>
            <a:avLst/>
            <a:gdLst/>
            <a:ahLst/>
            <a:cxnLst/>
            <a:rect r="r" b="b" t="t" l="l"/>
            <a:pathLst>
              <a:path h="740312" w="3877827">
                <a:moveTo>
                  <a:pt x="0" y="0"/>
                </a:moveTo>
                <a:lnTo>
                  <a:pt x="3877827" y="0"/>
                </a:lnTo>
                <a:lnTo>
                  <a:pt x="3877827" y="740312"/>
                </a:lnTo>
                <a:lnTo>
                  <a:pt x="0" y="7403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28878" y="-505284"/>
            <a:ext cx="2785469" cy="3381916"/>
          </a:xfrm>
          <a:custGeom>
            <a:avLst/>
            <a:gdLst/>
            <a:ahLst/>
            <a:cxnLst/>
            <a:rect r="r" b="b" t="t" l="l"/>
            <a:pathLst>
              <a:path h="3381916" w="2785469">
                <a:moveTo>
                  <a:pt x="0" y="0"/>
                </a:moveTo>
                <a:lnTo>
                  <a:pt x="2785469" y="0"/>
                </a:lnTo>
                <a:lnTo>
                  <a:pt x="2785469" y="3381915"/>
                </a:lnTo>
                <a:lnTo>
                  <a:pt x="0" y="33819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true" rot="-5400000">
            <a:off x="15067049" y="8046168"/>
            <a:ext cx="2901875" cy="3523248"/>
          </a:xfrm>
          <a:custGeom>
            <a:avLst/>
            <a:gdLst/>
            <a:ahLst/>
            <a:cxnLst/>
            <a:rect r="r" b="b" t="t" l="l"/>
            <a:pathLst>
              <a:path h="3523248" w="2901875">
                <a:moveTo>
                  <a:pt x="0" y="3523248"/>
                </a:moveTo>
                <a:lnTo>
                  <a:pt x="2901876" y="3523248"/>
                </a:lnTo>
                <a:lnTo>
                  <a:pt x="2901876" y="0"/>
                </a:lnTo>
                <a:lnTo>
                  <a:pt x="0" y="0"/>
                </a:lnTo>
                <a:lnTo>
                  <a:pt x="0" y="3523248"/>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9318818" y="2858104"/>
            <a:ext cx="8617652" cy="4955150"/>
          </a:xfrm>
          <a:custGeom>
            <a:avLst/>
            <a:gdLst/>
            <a:ahLst/>
            <a:cxnLst/>
            <a:rect r="r" b="b" t="t" l="l"/>
            <a:pathLst>
              <a:path h="4955150" w="8617652">
                <a:moveTo>
                  <a:pt x="0" y="0"/>
                </a:moveTo>
                <a:lnTo>
                  <a:pt x="8617652" y="0"/>
                </a:lnTo>
                <a:lnTo>
                  <a:pt x="8617652" y="4955150"/>
                </a:lnTo>
                <a:lnTo>
                  <a:pt x="0" y="4955150"/>
                </a:lnTo>
                <a:lnTo>
                  <a:pt x="0" y="0"/>
                </a:lnTo>
                <a:close/>
              </a:path>
            </a:pathLst>
          </a:custGeom>
          <a:blipFill>
            <a:blip r:embed="rId10"/>
            <a:stretch>
              <a:fillRect l="0" t="0" r="0" b="0"/>
            </a:stretch>
          </a:blipFill>
        </p:spPr>
      </p:sp>
      <p:sp>
        <p:nvSpPr>
          <p:cNvPr name="TextBox 11" id="11"/>
          <p:cNvSpPr txBox="true"/>
          <p:nvPr/>
        </p:nvSpPr>
        <p:spPr>
          <a:xfrm rot="0">
            <a:off x="2456591" y="2606041"/>
            <a:ext cx="7177642" cy="2537459"/>
          </a:xfrm>
          <a:prstGeom prst="rect">
            <a:avLst/>
          </a:prstGeom>
        </p:spPr>
        <p:txBody>
          <a:bodyPr anchor="t" rtlCol="false" tIns="0" lIns="0" bIns="0" rIns="0">
            <a:spAutoFit/>
          </a:bodyPr>
          <a:lstStyle/>
          <a:p>
            <a:pPr algn="l">
              <a:lnSpc>
                <a:spcPts val="9944"/>
              </a:lnSpc>
            </a:pPr>
            <a:r>
              <a:rPr lang="en-US" sz="8499">
                <a:solidFill>
                  <a:srgbClr val="000000"/>
                </a:solidFill>
                <a:latin typeface="Bernoru SemiCondensed"/>
                <a:ea typeface="Bernoru SemiCondensed"/>
                <a:cs typeface="Bernoru SemiCondensed"/>
                <a:sym typeface="Bernoru SemiCondensed"/>
              </a:rPr>
              <a:t>MANAJEMEN PRODUK</a:t>
            </a:r>
          </a:p>
        </p:txBody>
      </p:sp>
      <p:sp>
        <p:nvSpPr>
          <p:cNvPr name="TextBox 12" id="12"/>
          <p:cNvSpPr txBox="true"/>
          <p:nvPr/>
        </p:nvSpPr>
        <p:spPr>
          <a:xfrm rot="0">
            <a:off x="2456591" y="5067300"/>
            <a:ext cx="6466145" cy="1066800"/>
          </a:xfrm>
          <a:prstGeom prst="rect">
            <a:avLst/>
          </a:prstGeom>
        </p:spPr>
        <p:txBody>
          <a:bodyPr anchor="t" rtlCol="false" tIns="0" lIns="0" bIns="0" rIns="0">
            <a:spAutoFit/>
          </a:bodyPr>
          <a:lstStyle/>
          <a:p>
            <a:pPr algn="l">
              <a:lnSpc>
                <a:spcPts val="4200"/>
              </a:lnSpc>
            </a:pPr>
            <a:r>
              <a:rPr lang="en-US" sz="3000" b="true">
                <a:solidFill>
                  <a:srgbClr val="000000"/>
                </a:solidFill>
                <a:latin typeface="Public Sans Bold"/>
                <a:ea typeface="Public Sans Bold"/>
                <a:cs typeface="Public Sans Bold"/>
                <a:sym typeface="Public Sans Bold"/>
              </a:rPr>
              <a:t>“Memanajemen Suatu Produk yang berbasi Web”</a:t>
            </a:r>
          </a:p>
        </p:txBody>
      </p:sp>
      <p:sp>
        <p:nvSpPr>
          <p:cNvPr name="TextBox 13" id="13"/>
          <p:cNvSpPr txBox="true"/>
          <p:nvPr/>
        </p:nvSpPr>
        <p:spPr>
          <a:xfrm rot="0">
            <a:off x="2476048" y="7395699"/>
            <a:ext cx="3858369"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Demo : </a:t>
            </a:r>
            <a:r>
              <a:rPr lang="en-US" sz="1899" u="sng">
                <a:solidFill>
                  <a:srgbClr val="000000"/>
                </a:solidFill>
                <a:latin typeface="Canva Sans"/>
                <a:ea typeface="Canva Sans"/>
                <a:cs typeface="Canva Sans"/>
                <a:sym typeface="Canva Sans"/>
                <a:hlinkClick r:id="rId11" tooltip="https://pm.nuvycloud.site"/>
              </a:rPr>
              <a:t>https://pm.nuvycloud.site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5DFE1"/>
        </a:solidFill>
      </p:bgPr>
    </p:bg>
    <p:spTree>
      <p:nvGrpSpPr>
        <p:cNvPr id="1" name=""/>
        <p:cNvGrpSpPr/>
        <p:nvPr/>
      </p:nvGrpSpPr>
      <p:grpSpPr>
        <a:xfrm>
          <a:off x="0" y="0"/>
          <a:ext cx="0" cy="0"/>
          <a:chOff x="0" y="0"/>
          <a:chExt cx="0" cy="0"/>
        </a:xfrm>
      </p:grpSpPr>
      <p:sp>
        <p:nvSpPr>
          <p:cNvPr name="Freeform 2" id="2"/>
          <p:cNvSpPr/>
          <p:nvPr/>
        </p:nvSpPr>
        <p:spPr>
          <a:xfrm flipH="false" flipV="false" rot="0">
            <a:off x="11807275" y="2157535"/>
            <a:ext cx="4740577" cy="6252559"/>
          </a:xfrm>
          <a:custGeom>
            <a:avLst/>
            <a:gdLst/>
            <a:ahLst/>
            <a:cxnLst/>
            <a:rect r="r" b="b" t="t" l="l"/>
            <a:pathLst>
              <a:path h="6252559" w="4740577">
                <a:moveTo>
                  <a:pt x="0" y="0"/>
                </a:moveTo>
                <a:lnTo>
                  <a:pt x="4740576" y="0"/>
                </a:lnTo>
                <a:lnTo>
                  <a:pt x="4740576" y="6252559"/>
                </a:lnTo>
                <a:lnTo>
                  <a:pt x="0" y="62525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2802" y="-424492"/>
            <a:ext cx="2687255" cy="3262672"/>
          </a:xfrm>
          <a:custGeom>
            <a:avLst/>
            <a:gdLst/>
            <a:ahLst/>
            <a:cxnLst/>
            <a:rect r="r" b="b" t="t" l="l"/>
            <a:pathLst>
              <a:path h="3262672" w="2687255">
                <a:moveTo>
                  <a:pt x="0" y="0"/>
                </a:moveTo>
                <a:lnTo>
                  <a:pt x="2687255" y="0"/>
                </a:lnTo>
                <a:lnTo>
                  <a:pt x="2687255" y="3262672"/>
                </a:lnTo>
                <a:lnTo>
                  <a:pt x="0" y="3262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315075" y="2167060"/>
            <a:ext cx="8741801" cy="2093595"/>
          </a:xfrm>
          <a:prstGeom prst="rect">
            <a:avLst/>
          </a:prstGeom>
        </p:spPr>
        <p:txBody>
          <a:bodyPr anchor="t" rtlCol="false" tIns="0" lIns="0" bIns="0" rIns="0">
            <a:spAutoFit/>
          </a:bodyPr>
          <a:lstStyle/>
          <a:p>
            <a:pPr algn="l">
              <a:lnSpc>
                <a:spcPts val="8189"/>
              </a:lnSpc>
            </a:pPr>
            <a:r>
              <a:rPr lang="en-US" sz="6999">
                <a:solidFill>
                  <a:srgbClr val="542B44"/>
                </a:solidFill>
                <a:latin typeface="Bernoru SemiCondensed"/>
                <a:ea typeface="Bernoru SemiCondensed"/>
                <a:cs typeface="Bernoru SemiCondensed"/>
                <a:sym typeface="Bernoru SemiCondensed"/>
              </a:rPr>
              <a:t>DEFINISI MANAJEMEN PRODUK</a:t>
            </a:r>
          </a:p>
        </p:txBody>
      </p:sp>
      <p:sp>
        <p:nvSpPr>
          <p:cNvPr name="Freeform 5" id="5"/>
          <p:cNvSpPr/>
          <p:nvPr/>
        </p:nvSpPr>
        <p:spPr>
          <a:xfrm flipH="false" flipV="false" rot="0">
            <a:off x="-1478554" y="7631551"/>
            <a:ext cx="7646013" cy="3253498"/>
          </a:xfrm>
          <a:custGeom>
            <a:avLst/>
            <a:gdLst/>
            <a:ahLst/>
            <a:cxnLst/>
            <a:rect r="r" b="b" t="t" l="l"/>
            <a:pathLst>
              <a:path h="3253498" w="7646013">
                <a:moveTo>
                  <a:pt x="0" y="0"/>
                </a:moveTo>
                <a:lnTo>
                  <a:pt x="7646013" y="0"/>
                </a:lnTo>
                <a:lnTo>
                  <a:pt x="7646013" y="3253498"/>
                </a:lnTo>
                <a:lnTo>
                  <a:pt x="0" y="3253498"/>
                </a:lnTo>
                <a:lnTo>
                  <a:pt x="0" y="0"/>
                </a:lnTo>
                <a:close/>
              </a:path>
            </a:pathLst>
          </a:custGeom>
          <a:blipFill>
            <a:blip r:embed="rId6">
              <a:extLst>
                <a:ext uri="{96DAC541-7B7A-43D3-8B79-37D633B846F1}">
                  <asvg:svgBlip xmlns:asvg="http://schemas.microsoft.com/office/drawing/2016/SVG/main" r:embed="rId7"/>
                </a:ext>
              </a:extLst>
            </a:blip>
            <a:stretch>
              <a:fillRect l="0" t="-136967" r="0" b="0"/>
            </a:stretch>
          </a:blipFill>
        </p:spPr>
      </p:sp>
      <p:sp>
        <p:nvSpPr>
          <p:cNvPr name="TextBox 6" id="6"/>
          <p:cNvSpPr txBox="true"/>
          <p:nvPr/>
        </p:nvSpPr>
        <p:spPr>
          <a:xfrm rot="0">
            <a:off x="2315075" y="4901719"/>
            <a:ext cx="7704769" cy="3508375"/>
          </a:xfrm>
          <a:prstGeom prst="rect">
            <a:avLst/>
          </a:prstGeom>
        </p:spPr>
        <p:txBody>
          <a:bodyPr anchor="t" rtlCol="false" tIns="0" lIns="0" bIns="0" rIns="0">
            <a:spAutoFit/>
          </a:bodyPr>
          <a:lstStyle/>
          <a:p>
            <a:pPr algn="just">
              <a:lnSpc>
                <a:spcPts val="3500"/>
              </a:lnSpc>
            </a:pPr>
            <a:r>
              <a:rPr lang="en-US" sz="2500" b="true">
                <a:solidFill>
                  <a:srgbClr val="000000"/>
                </a:solidFill>
                <a:latin typeface="Public Sans Bold"/>
                <a:ea typeface="Public Sans Bold"/>
                <a:cs typeface="Public Sans Bold"/>
                <a:sym typeface="Public Sans Bold"/>
              </a:rPr>
              <a:t>Manajemen produk pada web Anda adalah proses mengelola seluruh data produk secara terstruktur dan terpusat—mulai dari penambahan, pengelompokan kategori, pembaruan informasi (harga, stok, status), hingga penghapusan produk—melalui sistem berbasis web, agar operasional lebih efisien, data akurat, dan pengambilan keputusan lebih cepat.</a:t>
            </a:r>
          </a:p>
        </p:txBody>
      </p:sp>
      <p:grpSp>
        <p:nvGrpSpPr>
          <p:cNvPr name="Group 7" id="7"/>
          <p:cNvGrpSpPr/>
          <p:nvPr/>
        </p:nvGrpSpPr>
        <p:grpSpPr>
          <a:xfrm rot="0">
            <a:off x="17259300" y="-424492"/>
            <a:ext cx="2020419" cy="11309541"/>
            <a:chOff x="0" y="0"/>
            <a:chExt cx="532127" cy="2978644"/>
          </a:xfrm>
        </p:grpSpPr>
        <p:sp>
          <p:nvSpPr>
            <p:cNvPr name="Freeform 8" id="8"/>
            <p:cNvSpPr/>
            <p:nvPr/>
          </p:nvSpPr>
          <p:spPr>
            <a:xfrm flipH="false" flipV="false" rot="0">
              <a:off x="0" y="0"/>
              <a:ext cx="532127" cy="2978644"/>
            </a:xfrm>
            <a:custGeom>
              <a:avLst/>
              <a:gdLst/>
              <a:ahLst/>
              <a:cxnLst/>
              <a:rect r="r" b="b" t="t" l="l"/>
              <a:pathLst>
                <a:path h="2978644" w="532127">
                  <a:moveTo>
                    <a:pt x="0" y="0"/>
                  </a:moveTo>
                  <a:lnTo>
                    <a:pt x="532127" y="0"/>
                  </a:lnTo>
                  <a:lnTo>
                    <a:pt x="532127" y="2978644"/>
                  </a:lnTo>
                  <a:lnTo>
                    <a:pt x="0" y="2978644"/>
                  </a:lnTo>
                  <a:close/>
                </a:path>
              </a:pathLst>
            </a:custGeom>
            <a:solidFill>
              <a:srgbClr val="999999"/>
            </a:solidFill>
          </p:spPr>
        </p:sp>
        <p:sp>
          <p:nvSpPr>
            <p:cNvPr name="TextBox 9" id="9"/>
            <p:cNvSpPr txBox="true"/>
            <p:nvPr/>
          </p:nvSpPr>
          <p:spPr>
            <a:xfrm>
              <a:off x="0" y="-38100"/>
              <a:ext cx="532127" cy="3016744"/>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5DFE1"/>
        </a:solidFill>
      </p:bgPr>
    </p:bg>
    <p:spTree>
      <p:nvGrpSpPr>
        <p:cNvPr id="1" name=""/>
        <p:cNvGrpSpPr/>
        <p:nvPr/>
      </p:nvGrpSpPr>
      <p:grpSpPr>
        <a:xfrm>
          <a:off x="0" y="0"/>
          <a:ext cx="0" cy="0"/>
          <a:chOff x="0" y="0"/>
          <a:chExt cx="0" cy="0"/>
        </a:xfrm>
      </p:grpSpPr>
      <p:sp>
        <p:nvSpPr>
          <p:cNvPr name="Freeform 2" id="2"/>
          <p:cNvSpPr/>
          <p:nvPr/>
        </p:nvSpPr>
        <p:spPr>
          <a:xfrm flipH="false" flipV="true" rot="0">
            <a:off x="-357453" y="5461000"/>
            <a:ext cx="5088758" cy="5088758"/>
          </a:xfrm>
          <a:custGeom>
            <a:avLst/>
            <a:gdLst/>
            <a:ahLst/>
            <a:cxnLst/>
            <a:rect r="r" b="b" t="t" l="l"/>
            <a:pathLst>
              <a:path h="5088758" w="5088758">
                <a:moveTo>
                  <a:pt x="0" y="5088758"/>
                </a:moveTo>
                <a:lnTo>
                  <a:pt x="5088758" y="5088758"/>
                </a:lnTo>
                <a:lnTo>
                  <a:pt x="5088758" y="0"/>
                </a:lnTo>
                <a:lnTo>
                  <a:pt x="0" y="0"/>
                </a:lnTo>
                <a:lnTo>
                  <a:pt x="0" y="508875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96121" y="5336015"/>
            <a:ext cx="4397593" cy="3781930"/>
          </a:xfrm>
          <a:custGeom>
            <a:avLst/>
            <a:gdLst/>
            <a:ahLst/>
            <a:cxnLst/>
            <a:rect r="r" b="b" t="t" l="l"/>
            <a:pathLst>
              <a:path h="3781930" w="4397593">
                <a:moveTo>
                  <a:pt x="0" y="0"/>
                </a:moveTo>
                <a:lnTo>
                  <a:pt x="4397593" y="0"/>
                </a:lnTo>
                <a:lnTo>
                  <a:pt x="4397593" y="3781930"/>
                </a:lnTo>
                <a:lnTo>
                  <a:pt x="0" y="37819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62782" y="2011680"/>
            <a:ext cx="7567002" cy="3131820"/>
          </a:xfrm>
          <a:prstGeom prst="rect">
            <a:avLst/>
          </a:prstGeom>
        </p:spPr>
        <p:txBody>
          <a:bodyPr anchor="t" rtlCol="false" tIns="0" lIns="0" bIns="0" rIns="0">
            <a:spAutoFit/>
          </a:bodyPr>
          <a:lstStyle/>
          <a:p>
            <a:pPr algn="l">
              <a:lnSpc>
                <a:spcPts val="8189"/>
              </a:lnSpc>
            </a:pPr>
            <a:r>
              <a:rPr lang="en-US" sz="6999">
                <a:solidFill>
                  <a:srgbClr val="542B44"/>
                </a:solidFill>
                <a:latin typeface="Bernoru SemiCondensed"/>
                <a:ea typeface="Bernoru SemiCondensed"/>
                <a:cs typeface="Bernoru SemiCondensed"/>
                <a:sym typeface="Bernoru SemiCondensed"/>
              </a:rPr>
              <a:t>KOMPONEN </a:t>
            </a:r>
            <a:r>
              <a:rPr lang="en-US" sz="6999">
                <a:solidFill>
                  <a:srgbClr val="000000"/>
                </a:solidFill>
                <a:latin typeface="Bernoru SemiCondensed"/>
                <a:ea typeface="Bernoru SemiCondensed"/>
                <a:cs typeface="Bernoru SemiCondensed"/>
                <a:sym typeface="Bernoru SemiCondensed"/>
              </a:rPr>
              <a:t>MANAJEMEN</a:t>
            </a:r>
            <a:r>
              <a:rPr lang="en-US" sz="6999">
                <a:solidFill>
                  <a:srgbClr val="542B44"/>
                </a:solidFill>
                <a:latin typeface="Bernoru SemiCondensed"/>
                <a:ea typeface="Bernoru SemiCondensed"/>
                <a:cs typeface="Bernoru SemiCondensed"/>
                <a:sym typeface="Bernoru SemiCondensed"/>
              </a:rPr>
              <a:t> PRODUK</a:t>
            </a:r>
          </a:p>
        </p:txBody>
      </p:sp>
      <p:grpSp>
        <p:nvGrpSpPr>
          <p:cNvPr name="Group 5" id="5"/>
          <p:cNvGrpSpPr/>
          <p:nvPr/>
        </p:nvGrpSpPr>
        <p:grpSpPr>
          <a:xfrm rot="0">
            <a:off x="9720882" y="5336015"/>
            <a:ext cx="3421135" cy="718467"/>
            <a:chOff x="0" y="0"/>
            <a:chExt cx="901040" cy="189226"/>
          </a:xfrm>
        </p:grpSpPr>
        <p:sp>
          <p:nvSpPr>
            <p:cNvPr name="Freeform 6" id="6"/>
            <p:cNvSpPr/>
            <p:nvPr/>
          </p:nvSpPr>
          <p:spPr>
            <a:xfrm flipH="false" flipV="false" rot="0">
              <a:off x="0" y="0"/>
              <a:ext cx="901040" cy="189226"/>
            </a:xfrm>
            <a:custGeom>
              <a:avLst/>
              <a:gdLst/>
              <a:ahLst/>
              <a:cxnLst/>
              <a:rect r="r" b="b" t="t" l="l"/>
              <a:pathLst>
                <a:path h="189226" w="901040">
                  <a:moveTo>
                    <a:pt x="0" y="0"/>
                  </a:moveTo>
                  <a:lnTo>
                    <a:pt x="901040" y="0"/>
                  </a:lnTo>
                  <a:lnTo>
                    <a:pt x="901040" y="189226"/>
                  </a:lnTo>
                  <a:lnTo>
                    <a:pt x="0" y="189226"/>
                  </a:lnTo>
                  <a:close/>
                </a:path>
              </a:pathLst>
            </a:custGeom>
            <a:solidFill>
              <a:srgbClr val="6B2D53"/>
            </a:solidFill>
          </p:spPr>
        </p:sp>
        <p:sp>
          <p:nvSpPr>
            <p:cNvPr name="TextBox 7" id="7"/>
            <p:cNvSpPr txBox="true"/>
            <p:nvPr/>
          </p:nvSpPr>
          <p:spPr>
            <a:xfrm>
              <a:off x="0" y="-38100"/>
              <a:ext cx="901040" cy="22732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720882" y="6304324"/>
            <a:ext cx="3421135" cy="718467"/>
            <a:chOff x="0" y="0"/>
            <a:chExt cx="901040" cy="189226"/>
          </a:xfrm>
        </p:grpSpPr>
        <p:sp>
          <p:nvSpPr>
            <p:cNvPr name="Freeform 9" id="9"/>
            <p:cNvSpPr/>
            <p:nvPr/>
          </p:nvSpPr>
          <p:spPr>
            <a:xfrm flipH="false" flipV="false" rot="0">
              <a:off x="0" y="0"/>
              <a:ext cx="901040" cy="189226"/>
            </a:xfrm>
            <a:custGeom>
              <a:avLst/>
              <a:gdLst/>
              <a:ahLst/>
              <a:cxnLst/>
              <a:rect r="r" b="b" t="t" l="l"/>
              <a:pathLst>
                <a:path h="189226" w="901040">
                  <a:moveTo>
                    <a:pt x="0" y="0"/>
                  </a:moveTo>
                  <a:lnTo>
                    <a:pt x="901040" y="0"/>
                  </a:lnTo>
                  <a:lnTo>
                    <a:pt x="901040" y="189226"/>
                  </a:lnTo>
                  <a:lnTo>
                    <a:pt x="0" y="189226"/>
                  </a:lnTo>
                  <a:close/>
                </a:path>
              </a:pathLst>
            </a:custGeom>
            <a:solidFill>
              <a:srgbClr val="6B2D53"/>
            </a:solidFill>
          </p:spPr>
        </p:sp>
        <p:sp>
          <p:nvSpPr>
            <p:cNvPr name="TextBox 10" id="10"/>
            <p:cNvSpPr txBox="true"/>
            <p:nvPr/>
          </p:nvSpPr>
          <p:spPr>
            <a:xfrm>
              <a:off x="0" y="-38100"/>
              <a:ext cx="901040" cy="227326"/>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9720882" y="7270440"/>
            <a:ext cx="3421135" cy="718467"/>
            <a:chOff x="0" y="0"/>
            <a:chExt cx="901040" cy="189226"/>
          </a:xfrm>
        </p:grpSpPr>
        <p:sp>
          <p:nvSpPr>
            <p:cNvPr name="Freeform 12" id="12"/>
            <p:cNvSpPr/>
            <p:nvPr/>
          </p:nvSpPr>
          <p:spPr>
            <a:xfrm flipH="false" flipV="false" rot="0">
              <a:off x="0" y="0"/>
              <a:ext cx="901040" cy="189226"/>
            </a:xfrm>
            <a:custGeom>
              <a:avLst/>
              <a:gdLst/>
              <a:ahLst/>
              <a:cxnLst/>
              <a:rect r="r" b="b" t="t" l="l"/>
              <a:pathLst>
                <a:path h="189226" w="901040">
                  <a:moveTo>
                    <a:pt x="0" y="0"/>
                  </a:moveTo>
                  <a:lnTo>
                    <a:pt x="901040" y="0"/>
                  </a:lnTo>
                  <a:lnTo>
                    <a:pt x="901040" y="189226"/>
                  </a:lnTo>
                  <a:lnTo>
                    <a:pt x="0" y="189226"/>
                  </a:lnTo>
                  <a:close/>
                </a:path>
              </a:pathLst>
            </a:custGeom>
            <a:solidFill>
              <a:srgbClr val="6B2D53"/>
            </a:solidFill>
          </p:spPr>
        </p:sp>
        <p:sp>
          <p:nvSpPr>
            <p:cNvPr name="TextBox 13" id="13"/>
            <p:cNvSpPr txBox="true"/>
            <p:nvPr/>
          </p:nvSpPr>
          <p:spPr>
            <a:xfrm>
              <a:off x="0" y="-38100"/>
              <a:ext cx="901040" cy="227326"/>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3521280" y="5337111"/>
            <a:ext cx="3421135" cy="718467"/>
            <a:chOff x="0" y="0"/>
            <a:chExt cx="901040" cy="189226"/>
          </a:xfrm>
        </p:grpSpPr>
        <p:sp>
          <p:nvSpPr>
            <p:cNvPr name="Freeform 15" id="15"/>
            <p:cNvSpPr/>
            <p:nvPr/>
          </p:nvSpPr>
          <p:spPr>
            <a:xfrm flipH="false" flipV="false" rot="0">
              <a:off x="0" y="0"/>
              <a:ext cx="901040" cy="189226"/>
            </a:xfrm>
            <a:custGeom>
              <a:avLst/>
              <a:gdLst/>
              <a:ahLst/>
              <a:cxnLst/>
              <a:rect r="r" b="b" t="t" l="l"/>
              <a:pathLst>
                <a:path h="189226" w="901040">
                  <a:moveTo>
                    <a:pt x="0" y="0"/>
                  </a:moveTo>
                  <a:lnTo>
                    <a:pt x="901040" y="0"/>
                  </a:lnTo>
                  <a:lnTo>
                    <a:pt x="901040" y="189226"/>
                  </a:lnTo>
                  <a:lnTo>
                    <a:pt x="0" y="189226"/>
                  </a:lnTo>
                  <a:close/>
                </a:path>
              </a:pathLst>
            </a:custGeom>
            <a:solidFill>
              <a:srgbClr val="6B2D53"/>
            </a:solidFill>
          </p:spPr>
        </p:sp>
        <p:sp>
          <p:nvSpPr>
            <p:cNvPr name="TextBox 16" id="16"/>
            <p:cNvSpPr txBox="true"/>
            <p:nvPr/>
          </p:nvSpPr>
          <p:spPr>
            <a:xfrm>
              <a:off x="0" y="-38100"/>
              <a:ext cx="901040" cy="227326"/>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3521280" y="6305420"/>
            <a:ext cx="3421135" cy="718467"/>
            <a:chOff x="0" y="0"/>
            <a:chExt cx="901040" cy="189226"/>
          </a:xfrm>
        </p:grpSpPr>
        <p:sp>
          <p:nvSpPr>
            <p:cNvPr name="Freeform 18" id="18"/>
            <p:cNvSpPr/>
            <p:nvPr/>
          </p:nvSpPr>
          <p:spPr>
            <a:xfrm flipH="false" flipV="false" rot="0">
              <a:off x="0" y="0"/>
              <a:ext cx="901040" cy="189226"/>
            </a:xfrm>
            <a:custGeom>
              <a:avLst/>
              <a:gdLst/>
              <a:ahLst/>
              <a:cxnLst/>
              <a:rect r="r" b="b" t="t" l="l"/>
              <a:pathLst>
                <a:path h="189226" w="901040">
                  <a:moveTo>
                    <a:pt x="0" y="0"/>
                  </a:moveTo>
                  <a:lnTo>
                    <a:pt x="901040" y="0"/>
                  </a:lnTo>
                  <a:lnTo>
                    <a:pt x="901040" y="189226"/>
                  </a:lnTo>
                  <a:lnTo>
                    <a:pt x="0" y="189226"/>
                  </a:lnTo>
                  <a:close/>
                </a:path>
              </a:pathLst>
            </a:custGeom>
            <a:solidFill>
              <a:srgbClr val="6B2D53"/>
            </a:solidFill>
          </p:spPr>
        </p:sp>
        <p:sp>
          <p:nvSpPr>
            <p:cNvPr name="TextBox 19" id="19"/>
            <p:cNvSpPr txBox="true"/>
            <p:nvPr/>
          </p:nvSpPr>
          <p:spPr>
            <a:xfrm>
              <a:off x="0" y="-38100"/>
              <a:ext cx="901040" cy="227326"/>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3521280" y="7271536"/>
            <a:ext cx="3421135" cy="718467"/>
            <a:chOff x="0" y="0"/>
            <a:chExt cx="901040" cy="189226"/>
          </a:xfrm>
        </p:grpSpPr>
        <p:sp>
          <p:nvSpPr>
            <p:cNvPr name="Freeform 21" id="21"/>
            <p:cNvSpPr/>
            <p:nvPr/>
          </p:nvSpPr>
          <p:spPr>
            <a:xfrm flipH="false" flipV="false" rot="0">
              <a:off x="0" y="0"/>
              <a:ext cx="901040" cy="189226"/>
            </a:xfrm>
            <a:custGeom>
              <a:avLst/>
              <a:gdLst/>
              <a:ahLst/>
              <a:cxnLst/>
              <a:rect r="r" b="b" t="t" l="l"/>
              <a:pathLst>
                <a:path h="189226" w="901040">
                  <a:moveTo>
                    <a:pt x="0" y="0"/>
                  </a:moveTo>
                  <a:lnTo>
                    <a:pt x="901040" y="0"/>
                  </a:lnTo>
                  <a:lnTo>
                    <a:pt x="901040" y="189226"/>
                  </a:lnTo>
                  <a:lnTo>
                    <a:pt x="0" y="189226"/>
                  </a:lnTo>
                  <a:close/>
                </a:path>
              </a:pathLst>
            </a:custGeom>
            <a:solidFill>
              <a:srgbClr val="6B2D53"/>
            </a:solidFill>
          </p:spPr>
        </p:sp>
        <p:sp>
          <p:nvSpPr>
            <p:cNvPr name="TextBox 22" id="22"/>
            <p:cNvSpPr txBox="true"/>
            <p:nvPr/>
          </p:nvSpPr>
          <p:spPr>
            <a:xfrm>
              <a:off x="0" y="-38100"/>
              <a:ext cx="901040" cy="227326"/>
            </a:xfrm>
            <a:prstGeom prst="rect">
              <a:avLst/>
            </a:prstGeom>
          </p:spPr>
          <p:txBody>
            <a:bodyPr anchor="ctr" rtlCol="false" tIns="50800" lIns="50800" bIns="50800" rIns="50800"/>
            <a:lstStyle/>
            <a:p>
              <a:pPr algn="ctr">
                <a:lnSpc>
                  <a:spcPts val="2659"/>
                </a:lnSpc>
                <a:spcBef>
                  <a:spcPct val="0"/>
                </a:spcBef>
              </a:pPr>
            </a:p>
          </p:txBody>
        </p:sp>
      </p:grpSp>
      <p:sp>
        <p:nvSpPr>
          <p:cNvPr name="Freeform 23" id="23"/>
          <p:cNvSpPr/>
          <p:nvPr/>
        </p:nvSpPr>
        <p:spPr>
          <a:xfrm flipH="false" flipV="false" rot="0">
            <a:off x="6942215" y="3381442"/>
            <a:ext cx="2004993" cy="382771"/>
          </a:xfrm>
          <a:custGeom>
            <a:avLst/>
            <a:gdLst/>
            <a:ahLst/>
            <a:cxnLst/>
            <a:rect r="r" b="b" t="t" l="l"/>
            <a:pathLst>
              <a:path h="382771" w="2004993">
                <a:moveTo>
                  <a:pt x="0" y="0"/>
                </a:moveTo>
                <a:lnTo>
                  <a:pt x="2004992" y="0"/>
                </a:lnTo>
                <a:lnTo>
                  <a:pt x="2004992" y="382771"/>
                </a:lnTo>
                <a:lnTo>
                  <a:pt x="0" y="3827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9753709" y="1945005"/>
            <a:ext cx="7014605" cy="2344419"/>
          </a:xfrm>
          <a:prstGeom prst="rect">
            <a:avLst/>
          </a:prstGeom>
        </p:spPr>
        <p:txBody>
          <a:bodyPr anchor="t" rtlCol="false" tIns="0" lIns="0" bIns="0" rIns="0">
            <a:spAutoFit/>
          </a:bodyPr>
          <a:lstStyle/>
          <a:p>
            <a:pPr algn="just">
              <a:lnSpc>
                <a:spcPts val="3080"/>
              </a:lnSpc>
            </a:pPr>
            <a:r>
              <a:rPr lang="en-US" sz="2200" b="true">
                <a:solidFill>
                  <a:srgbClr val="000000"/>
                </a:solidFill>
                <a:latin typeface="Public Sans Bold"/>
                <a:ea typeface="Public Sans Bold"/>
                <a:cs typeface="Public Sans Bold"/>
                <a:sym typeface="Public Sans Bold"/>
              </a:rPr>
              <a:t>Dalam Manajemen Produk ini pun, dibangun dengan Konsep yang mirip dengan MVC ( Model , View , Controller ) tanpa Framework.</a:t>
            </a:r>
          </a:p>
          <a:p>
            <a:pPr algn="just">
              <a:lnSpc>
                <a:spcPts val="3080"/>
              </a:lnSpc>
            </a:pPr>
          </a:p>
          <a:p>
            <a:pPr algn="just">
              <a:lnSpc>
                <a:spcPts val="3080"/>
              </a:lnSpc>
            </a:pPr>
            <a:r>
              <a:rPr lang="en-US" sz="2200" b="true">
                <a:solidFill>
                  <a:srgbClr val="000000"/>
                </a:solidFill>
                <a:latin typeface="Public Sans Bold"/>
                <a:ea typeface="Public Sans Bold"/>
                <a:cs typeface="Public Sans Bold"/>
                <a:sym typeface="Public Sans Bold"/>
              </a:rPr>
              <a:t>Serta menggunakan Library CSS dari Boostrap dan Template Native yang dibuat secara mandiri.</a:t>
            </a:r>
          </a:p>
        </p:txBody>
      </p:sp>
      <p:sp>
        <p:nvSpPr>
          <p:cNvPr name="TextBox 25" id="25"/>
          <p:cNvSpPr txBox="true"/>
          <p:nvPr/>
        </p:nvSpPr>
        <p:spPr>
          <a:xfrm rot="0">
            <a:off x="9862155" y="5511225"/>
            <a:ext cx="3138587" cy="329946"/>
          </a:xfrm>
          <a:prstGeom prst="rect">
            <a:avLst/>
          </a:prstGeom>
        </p:spPr>
        <p:txBody>
          <a:bodyPr anchor="t" rtlCol="false" tIns="0" lIns="0" bIns="0" rIns="0">
            <a:spAutoFit/>
          </a:bodyPr>
          <a:lstStyle/>
          <a:p>
            <a:pPr algn="ctr">
              <a:lnSpc>
                <a:spcPts val="2442"/>
              </a:lnSpc>
            </a:pPr>
            <a:r>
              <a:rPr lang="en-US" sz="2200">
                <a:solidFill>
                  <a:srgbClr val="FFFFFF"/>
                </a:solidFill>
                <a:latin typeface="Public Sans"/>
                <a:ea typeface="Public Sans"/>
                <a:cs typeface="Public Sans"/>
                <a:sym typeface="Public Sans"/>
              </a:rPr>
              <a:t>MODEL</a:t>
            </a:r>
          </a:p>
        </p:txBody>
      </p:sp>
      <p:sp>
        <p:nvSpPr>
          <p:cNvPr name="TextBox 26" id="26"/>
          <p:cNvSpPr txBox="true"/>
          <p:nvPr/>
        </p:nvSpPr>
        <p:spPr>
          <a:xfrm rot="0">
            <a:off x="9862155" y="6479534"/>
            <a:ext cx="3138587" cy="329946"/>
          </a:xfrm>
          <a:prstGeom prst="rect">
            <a:avLst/>
          </a:prstGeom>
        </p:spPr>
        <p:txBody>
          <a:bodyPr anchor="t" rtlCol="false" tIns="0" lIns="0" bIns="0" rIns="0">
            <a:spAutoFit/>
          </a:bodyPr>
          <a:lstStyle/>
          <a:p>
            <a:pPr algn="ctr">
              <a:lnSpc>
                <a:spcPts val="2442"/>
              </a:lnSpc>
            </a:pPr>
            <a:r>
              <a:rPr lang="en-US" sz="2200">
                <a:solidFill>
                  <a:srgbClr val="FFFFFF"/>
                </a:solidFill>
                <a:latin typeface="Public Sans"/>
                <a:ea typeface="Public Sans"/>
                <a:cs typeface="Public Sans"/>
                <a:sym typeface="Public Sans"/>
              </a:rPr>
              <a:t>CONTROLLER</a:t>
            </a:r>
          </a:p>
        </p:txBody>
      </p:sp>
      <p:sp>
        <p:nvSpPr>
          <p:cNvPr name="TextBox 27" id="27"/>
          <p:cNvSpPr txBox="true"/>
          <p:nvPr/>
        </p:nvSpPr>
        <p:spPr>
          <a:xfrm rot="0">
            <a:off x="9862155" y="7445650"/>
            <a:ext cx="3138587" cy="329946"/>
          </a:xfrm>
          <a:prstGeom prst="rect">
            <a:avLst/>
          </a:prstGeom>
        </p:spPr>
        <p:txBody>
          <a:bodyPr anchor="t" rtlCol="false" tIns="0" lIns="0" bIns="0" rIns="0">
            <a:spAutoFit/>
          </a:bodyPr>
          <a:lstStyle/>
          <a:p>
            <a:pPr algn="ctr">
              <a:lnSpc>
                <a:spcPts val="2442"/>
              </a:lnSpc>
            </a:pPr>
            <a:r>
              <a:rPr lang="en-US" sz="2200">
                <a:solidFill>
                  <a:srgbClr val="FFFFFF"/>
                </a:solidFill>
                <a:latin typeface="Public Sans"/>
                <a:ea typeface="Public Sans"/>
                <a:cs typeface="Public Sans"/>
                <a:sym typeface="Public Sans"/>
              </a:rPr>
              <a:t>CONFIG</a:t>
            </a:r>
          </a:p>
        </p:txBody>
      </p:sp>
      <p:sp>
        <p:nvSpPr>
          <p:cNvPr name="TextBox 28" id="28"/>
          <p:cNvSpPr txBox="true"/>
          <p:nvPr/>
        </p:nvSpPr>
        <p:spPr>
          <a:xfrm rot="0">
            <a:off x="13662554" y="5512321"/>
            <a:ext cx="3138587" cy="329946"/>
          </a:xfrm>
          <a:prstGeom prst="rect">
            <a:avLst/>
          </a:prstGeom>
        </p:spPr>
        <p:txBody>
          <a:bodyPr anchor="t" rtlCol="false" tIns="0" lIns="0" bIns="0" rIns="0">
            <a:spAutoFit/>
          </a:bodyPr>
          <a:lstStyle/>
          <a:p>
            <a:pPr algn="ctr">
              <a:lnSpc>
                <a:spcPts val="2442"/>
              </a:lnSpc>
            </a:pPr>
            <a:r>
              <a:rPr lang="en-US" sz="2200">
                <a:solidFill>
                  <a:srgbClr val="FFFFFF"/>
                </a:solidFill>
                <a:latin typeface="Public Sans"/>
                <a:ea typeface="Public Sans"/>
                <a:cs typeface="Public Sans"/>
                <a:sym typeface="Public Sans"/>
              </a:rPr>
              <a:t>VIEWS</a:t>
            </a:r>
          </a:p>
        </p:txBody>
      </p:sp>
      <p:sp>
        <p:nvSpPr>
          <p:cNvPr name="TextBox 29" id="29"/>
          <p:cNvSpPr txBox="true"/>
          <p:nvPr/>
        </p:nvSpPr>
        <p:spPr>
          <a:xfrm rot="0">
            <a:off x="13662554" y="6480630"/>
            <a:ext cx="3138587" cy="329946"/>
          </a:xfrm>
          <a:prstGeom prst="rect">
            <a:avLst/>
          </a:prstGeom>
        </p:spPr>
        <p:txBody>
          <a:bodyPr anchor="t" rtlCol="false" tIns="0" lIns="0" bIns="0" rIns="0">
            <a:spAutoFit/>
          </a:bodyPr>
          <a:lstStyle/>
          <a:p>
            <a:pPr algn="ctr">
              <a:lnSpc>
                <a:spcPts val="2442"/>
              </a:lnSpc>
            </a:pPr>
            <a:r>
              <a:rPr lang="en-US" sz="2200">
                <a:solidFill>
                  <a:srgbClr val="FFFFFF"/>
                </a:solidFill>
                <a:latin typeface="Public Sans"/>
                <a:ea typeface="Public Sans"/>
                <a:cs typeface="Public Sans"/>
                <a:sym typeface="Public Sans"/>
              </a:rPr>
              <a:t>LIB</a:t>
            </a:r>
          </a:p>
        </p:txBody>
      </p:sp>
      <p:sp>
        <p:nvSpPr>
          <p:cNvPr name="TextBox 30" id="30"/>
          <p:cNvSpPr txBox="true"/>
          <p:nvPr/>
        </p:nvSpPr>
        <p:spPr>
          <a:xfrm rot="0">
            <a:off x="13662554" y="7446746"/>
            <a:ext cx="3138587" cy="329946"/>
          </a:xfrm>
          <a:prstGeom prst="rect">
            <a:avLst/>
          </a:prstGeom>
        </p:spPr>
        <p:txBody>
          <a:bodyPr anchor="t" rtlCol="false" tIns="0" lIns="0" bIns="0" rIns="0">
            <a:spAutoFit/>
          </a:bodyPr>
          <a:lstStyle/>
          <a:p>
            <a:pPr algn="ctr">
              <a:lnSpc>
                <a:spcPts val="2442"/>
              </a:lnSpc>
            </a:pPr>
            <a:r>
              <a:rPr lang="en-US" sz="2200">
                <a:solidFill>
                  <a:srgbClr val="FFFFFF"/>
                </a:solidFill>
                <a:latin typeface="Public Sans"/>
                <a:ea typeface="Public Sans"/>
                <a:cs typeface="Public Sans"/>
                <a:sym typeface="Public Sans"/>
              </a:rPr>
              <a:t>ROUTES</a:t>
            </a:r>
          </a:p>
        </p:txBody>
      </p:sp>
      <p:grpSp>
        <p:nvGrpSpPr>
          <p:cNvPr name="Group 31" id="31"/>
          <p:cNvGrpSpPr/>
          <p:nvPr/>
        </p:nvGrpSpPr>
        <p:grpSpPr>
          <a:xfrm rot="0">
            <a:off x="13521280" y="8237653"/>
            <a:ext cx="3421135" cy="718467"/>
            <a:chOff x="0" y="0"/>
            <a:chExt cx="901040" cy="189226"/>
          </a:xfrm>
        </p:grpSpPr>
        <p:sp>
          <p:nvSpPr>
            <p:cNvPr name="Freeform 32" id="32"/>
            <p:cNvSpPr/>
            <p:nvPr/>
          </p:nvSpPr>
          <p:spPr>
            <a:xfrm flipH="false" flipV="false" rot="0">
              <a:off x="0" y="0"/>
              <a:ext cx="901040" cy="189226"/>
            </a:xfrm>
            <a:custGeom>
              <a:avLst/>
              <a:gdLst/>
              <a:ahLst/>
              <a:cxnLst/>
              <a:rect r="r" b="b" t="t" l="l"/>
              <a:pathLst>
                <a:path h="189226" w="901040">
                  <a:moveTo>
                    <a:pt x="0" y="0"/>
                  </a:moveTo>
                  <a:lnTo>
                    <a:pt x="901040" y="0"/>
                  </a:lnTo>
                  <a:lnTo>
                    <a:pt x="901040" y="189226"/>
                  </a:lnTo>
                  <a:lnTo>
                    <a:pt x="0" y="189226"/>
                  </a:lnTo>
                  <a:close/>
                </a:path>
              </a:pathLst>
            </a:custGeom>
            <a:solidFill>
              <a:srgbClr val="6B2D53"/>
            </a:solidFill>
          </p:spPr>
        </p:sp>
        <p:sp>
          <p:nvSpPr>
            <p:cNvPr name="TextBox 33" id="33"/>
            <p:cNvSpPr txBox="true"/>
            <p:nvPr/>
          </p:nvSpPr>
          <p:spPr>
            <a:xfrm>
              <a:off x="0" y="-38100"/>
              <a:ext cx="901040" cy="227326"/>
            </a:xfrm>
            <a:prstGeom prst="rect">
              <a:avLst/>
            </a:prstGeom>
          </p:spPr>
          <p:txBody>
            <a:bodyPr anchor="ctr" rtlCol="false" tIns="50800" lIns="50800" bIns="50800" rIns="50800"/>
            <a:lstStyle/>
            <a:p>
              <a:pPr algn="ctr">
                <a:lnSpc>
                  <a:spcPts val="2659"/>
                </a:lnSpc>
                <a:spcBef>
                  <a:spcPct val="0"/>
                </a:spcBef>
              </a:pPr>
            </a:p>
          </p:txBody>
        </p:sp>
      </p:grpSp>
      <p:sp>
        <p:nvSpPr>
          <p:cNvPr name="TextBox 34" id="34"/>
          <p:cNvSpPr txBox="true"/>
          <p:nvPr/>
        </p:nvSpPr>
        <p:spPr>
          <a:xfrm rot="0">
            <a:off x="13662554" y="8412863"/>
            <a:ext cx="3138587" cy="329946"/>
          </a:xfrm>
          <a:prstGeom prst="rect">
            <a:avLst/>
          </a:prstGeom>
        </p:spPr>
        <p:txBody>
          <a:bodyPr anchor="t" rtlCol="false" tIns="0" lIns="0" bIns="0" rIns="0">
            <a:spAutoFit/>
          </a:bodyPr>
          <a:lstStyle/>
          <a:p>
            <a:pPr algn="ctr">
              <a:lnSpc>
                <a:spcPts val="2442"/>
              </a:lnSpc>
            </a:pPr>
            <a:r>
              <a:rPr lang="en-US" sz="2200">
                <a:solidFill>
                  <a:srgbClr val="FFFFFF"/>
                </a:solidFill>
                <a:latin typeface="Public Sans"/>
                <a:ea typeface="Public Sans"/>
                <a:cs typeface="Public Sans"/>
                <a:sym typeface="Public Sans"/>
              </a:rPr>
              <a:t>ASSETS</a:t>
            </a:r>
          </a:p>
        </p:txBody>
      </p:sp>
      <p:grpSp>
        <p:nvGrpSpPr>
          <p:cNvPr name="Group 35" id="35"/>
          <p:cNvGrpSpPr/>
          <p:nvPr/>
        </p:nvGrpSpPr>
        <p:grpSpPr>
          <a:xfrm rot="0">
            <a:off x="9720882" y="8237653"/>
            <a:ext cx="3421135" cy="718467"/>
            <a:chOff x="0" y="0"/>
            <a:chExt cx="901040" cy="189226"/>
          </a:xfrm>
        </p:grpSpPr>
        <p:sp>
          <p:nvSpPr>
            <p:cNvPr name="Freeform 36" id="36"/>
            <p:cNvSpPr/>
            <p:nvPr/>
          </p:nvSpPr>
          <p:spPr>
            <a:xfrm flipH="false" flipV="false" rot="0">
              <a:off x="0" y="0"/>
              <a:ext cx="901040" cy="189226"/>
            </a:xfrm>
            <a:custGeom>
              <a:avLst/>
              <a:gdLst/>
              <a:ahLst/>
              <a:cxnLst/>
              <a:rect r="r" b="b" t="t" l="l"/>
              <a:pathLst>
                <a:path h="189226" w="901040">
                  <a:moveTo>
                    <a:pt x="0" y="0"/>
                  </a:moveTo>
                  <a:lnTo>
                    <a:pt x="901040" y="0"/>
                  </a:lnTo>
                  <a:lnTo>
                    <a:pt x="901040" y="189226"/>
                  </a:lnTo>
                  <a:lnTo>
                    <a:pt x="0" y="189226"/>
                  </a:lnTo>
                  <a:close/>
                </a:path>
              </a:pathLst>
            </a:custGeom>
            <a:solidFill>
              <a:srgbClr val="6B2D53"/>
            </a:solidFill>
          </p:spPr>
        </p:sp>
        <p:sp>
          <p:nvSpPr>
            <p:cNvPr name="TextBox 37" id="37"/>
            <p:cNvSpPr txBox="true"/>
            <p:nvPr/>
          </p:nvSpPr>
          <p:spPr>
            <a:xfrm>
              <a:off x="0" y="-38100"/>
              <a:ext cx="901040" cy="227326"/>
            </a:xfrm>
            <a:prstGeom prst="rect">
              <a:avLst/>
            </a:prstGeom>
          </p:spPr>
          <p:txBody>
            <a:bodyPr anchor="ctr" rtlCol="false" tIns="50800" lIns="50800" bIns="50800" rIns="50800"/>
            <a:lstStyle/>
            <a:p>
              <a:pPr algn="ctr">
                <a:lnSpc>
                  <a:spcPts val="2659"/>
                </a:lnSpc>
                <a:spcBef>
                  <a:spcPct val="0"/>
                </a:spcBef>
              </a:pPr>
            </a:p>
          </p:txBody>
        </p:sp>
      </p:grpSp>
      <p:sp>
        <p:nvSpPr>
          <p:cNvPr name="TextBox 38" id="38"/>
          <p:cNvSpPr txBox="true"/>
          <p:nvPr/>
        </p:nvSpPr>
        <p:spPr>
          <a:xfrm rot="0">
            <a:off x="9862155" y="8412863"/>
            <a:ext cx="3138587" cy="329946"/>
          </a:xfrm>
          <a:prstGeom prst="rect">
            <a:avLst/>
          </a:prstGeom>
        </p:spPr>
        <p:txBody>
          <a:bodyPr anchor="t" rtlCol="false" tIns="0" lIns="0" bIns="0" rIns="0">
            <a:spAutoFit/>
          </a:bodyPr>
          <a:lstStyle/>
          <a:p>
            <a:pPr algn="ctr">
              <a:lnSpc>
                <a:spcPts val="2442"/>
              </a:lnSpc>
            </a:pPr>
            <a:r>
              <a:rPr lang="en-US" sz="2200">
                <a:solidFill>
                  <a:srgbClr val="FFFFFF"/>
                </a:solidFill>
                <a:latin typeface="Public Sans"/>
                <a:ea typeface="Public Sans"/>
                <a:cs typeface="Public Sans"/>
                <a:sym typeface="Public Sans"/>
              </a:rPr>
              <a:t>HELPERS</a:t>
            </a:r>
          </a:p>
        </p:txBody>
      </p:sp>
      <p:sp>
        <p:nvSpPr>
          <p:cNvPr name="TextBox 39" id="39"/>
          <p:cNvSpPr txBox="true"/>
          <p:nvPr/>
        </p:nvSpPr>
        <p:spPr>
          <a:xfrm rot="0">
            <a:off x="13000743" y="9556194"/>
            <a:ext cx="3858369"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Demo : </a:t>
            </a:r>
            <a:r>
              <a:rPr lang="en-US" sz="1899" u="sng">
                <a:solidFill>
                  <a:srgbClr val="000000"/>
                </a:solidFill>
                <a:latin typeface="Canva Sans"/>
                <a:ea typeface="Canva Sans"/>
                <a:cs typeface="Canva Sans"/>
                <a:sym typeface="Canva Sans"/>
                <a:hlinkClick r:id="rId8" tooltip="https://pm.nuvycloud.site"/>
              </a:rPr>
              <a:t>https://pm.nuvycloud.site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5DFE1"/>
        </a:solidFill>
      </p:bgPr>
    </p:bg>
    <p:spTree>
      <p:nvGrpSpPr>
        <p:cNvPr id="1" name=""/>
        <p:cNvGrpSpPr/>
        <p:nvPr/>
      </p:nvGrpSpPr>
      <p:grpSpPr>
        <a:xfrm>
          <a:off x="0" y="0"/>
          <a:ext cx="0" cy="0"/>
          <a:chOff x="0" y="0"/>
          <a:chExt cx="0" cy="0"/>
        </a:xfrm>
      </p:grpSpPr>
      <p:sp>
        <p:nvSpPr>
          <p:cNvPr name="Freeform 2" id="2"/>
          <p:cNvSpPr/>
          <p:nvPr/>
        </p:nvSpPr>
        <p:spPr>
          <a:xfrm flipH="false" flipV="false" rot="0">
            <a:off x="-1478554" y="7631551"/>
            <a:ext cx="7646013" cy="3253498"/>
          </a:xfrm>
          <a:custGeom>
            <a:avLst/>
            <a:gdLst/>
            <a:ahLst/>
            <a:cxnLst/>
            <a:rect r="r" b="b" t="t" l="l"/>
            <a:pathLst>
              <a:path h="3253498" w="7646013">
                <a:moveTo>
                  <a:pt x="0" y="0"/>
                </a:moveTo>
                <a:lnTo>
                  <a:pt x="7646013" y="0"/>
                </a:lnTo>
                <a:lnTo>
                  <a:pt x="7646013" y="3253498"/>
                </a:lnTo>
                <a:lnTo>
                  <a:pt x="0" y="3253498"/>
                </a:lnTo>
                <a:lnTo>
                  <a:pt x="0" y="0"/>
                </a:lnTo>
                <a:close/>
              </a:path>
            </a:pathLst>
          </a:custGeom>
          <a:blipFill>
            <a:blip r:embed="rId2">
              <a:extLst>
                <a:ext uri="{96DAC541-7B7A-43D3-8B79-37D633B846F1}">
                  <asvg:svgBlip xmlns:asvg="http://schemas.microsoft.com/office/drawing/2016/SVG/main" r:embed="rId3"/>
                </a:ext>
              </a:extLst>
            </a:blip>
            <a:stretch>
              <a:fillRect l="0" t="-136967" r="0" b="0"/>
            </a:stretch>
          </a:blipFill>
        </p:spPr>
      </p:sp>
      <p:sp>
        <p:nvSpPr>
          <p:cNvPr name="Freeform 3" id="3"/>
          <p:cNvSpPr/>
          <p:nvPr/>
        </p:nvSpPr>
        <p:spPr>
          <a:xfrm flipH="true" flipV="true" rot="0">
            <a:off x="12178518" y="-389684"/>
            <a:ext cx="7646013" cy="3253498"/>
          </a:xfrm>
          <a:custGeom>
            <a:avLst/>
            <a:gdLst/>
            <a:ahLst/>
            <a:cxnLst/>
            <a:rect r="r" b="b" t="t" l="l"/>
            <a:pathLst>
              <a:path h="3253498" w="7646013">
                <a:moveTo>
                  <a:pt x="7646013" y="3253498"/>
                </a:moveTo>
                <a:lnTo>
                  <a:pt x="0" y="3253498"/>
                </a:lnTo>
                <a:lnTo>
                  <a:pt x="0" y="0"/>
                </a:lnTo>
                <a:lnTo>
                  <a:pt x="7646013" y="0"/>
                </a:lnTo>
                <a:lnTo>
                  <a:pt x="7646013" y="3253498"/>
                </a:lnTo>
                <a:close/>
              </a:path>
            </a:pathLst>
          </a:custGeom>
          <a:blipFill>
            <a:blip r:embed="rId2">
              <a:extLst>
                <a:ext uri="{96DAC541-7B7A-43D3-8B79-37D633B846F1}">
                  <asvg:svgBlip xmlns:asvg="http://schemas.microsoft.com/office/drawing/2016/SVG/main" r:embed="rId3"/>
                </a:ext>
              </a:extLst>
            </a:blip>
            <a:stretch>
              <a:fillRect l="0" t="-136967" r="0" b="0"/>
            </a:stretch>
          </a:blipFill>
        </p:spPr>
      </p:sp>
      <p:sp>
        <p:nvSpPr>
          <p:cNvPr name="Freeform 4" id="4"/>
          <p:cNvSpPr/>
          <p:nvPr/>
        </p:nvSpPr>
        <p:spPr>
          <a:xfrm flipH="true" flipV="false" rot="0">
            <a:off x="-422314" y="-194915"/>
            <a:ext cx="3152523" cy="3827567"/>
          </a:xfrm>
          <a:custGeom>
            <a:avLst/>
            <a:gdLst/>
            <a:ahLst/>
            <a:cxnLst/>
            <a:rect r="r" b="b" t="t" l="l"/>
            <a:pathLst>
              <a:path h="3827567" w="3152523">
                <a:moveTo>
                  <a:pt x="3152523" y="0"/>
                </a:moveTo>
                <a:lnTo>
                  <a:pt x="0" y="0"/>
                </a:lnTo>
                <a:lnTo>
                  <a:pt x="0" y="3827567"/>
                </a:lnTo>
                <a:lnTo>
                  <a:pt x="3152523" y="3827567"/>
                </a:lnTo>
                <a:lnTo>
                  <a:pt x="31525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730209" y="892541"/>
            <a:ext cx="3664808" cy="8053090"/>
          </a:xfrm>
          <a:custGeom>
            <a:avLst/>
            <a:gdLst/>
            <a:ahLst/>
            <a:cxnLst/>
            <a:rect r="r" b="b" t="t" l="l"/>
            <a:pathLst>
              <a:path h="8053090" w="3664808">
                <a:moveTo>
                  <a:pt x="0" y="0"/>
                </a:moveTo>
                <a:lnTo>
                  <a:pt x="3664809" y="0"/>
                </a:lnTo>
                <a:lnTo>
                  <a:pt x="3664809" y="8053090"/>
                </a:lnTo>
                <a:lnTo>
                  <a:pt x="0" y="8053090"/>
                </a:lnTo>
                <a:lnTo>
                  <a:pt x="0" y="0"/>
                </a:lnTo>
                <a:close/>
              </a:path>
            </a:pathLst>
          </a:custGeom>
          <a:blipFill>
            <a:blip r:embed="rId6"/>
            <a:stretch>
              <a:fillRect l="0" t="0" r="0" b="0"/>
            </a:stretch>
          </a:blipFill>
        </p:spPr>
      </p:sp>
      <p:sp>
        <p:nvSpPr>
          <p:cNvPr name="TextBox 6" id="6"/>
          <p:cNvSpPr txBox="true"/>
          <p:nvPr/>
        </p:nvSpPr>
        <p:spPr>
          <a:xfrm rot="0">
            <a:off x="6731564" y="1454383"/>
            <a:ext cx="9191341" cy="1055370"/>
          </a:xfrm>
          <a:prstGeom prst="rect">
            <a:avLst/>
          </a:prstGeom>
        </p:spPr>
        <p:txBody>
          <a:bodyPr anchor="t" rtlCol="false" tIns="0" lIns="0" bIns="0" rIns="0">
            <a:spAutoFit/>
          </a:bodyPr>
          <a:lstStyle/>
          <a:p>
            <a:pPr algn="ctr">
              <a:lnSpc>
                <a:spcPts val="8189"/>
              </a:lnSpc>
            </a:pPr>
            <a:r>
              <a:rPr lang="en-US" sz="6999">
                <a:solidFill>
                  <a:srgbClr val="000000"/>
                </a:solidFill>
                <a:latin typeface="Bernoru SemiCondensed"/>
                <a:ea typeface="Bernoru SemiCondensed"/>
                <a:cs typeface="Bernoru SemiCondensed"/>
                <a:sym typeface="Bernoru SemiCondensed"/>
              </a:rPr>
              <a:t>PROJECT STRUCTURE</a:t>
            </a:r>
          </a:p>
        </p:txBody>
      </p:sp>
      <p:sp>
        <p:nvSpPr>
          <p:cNvPr name="TextBox 7" id="7"/>
          <p:cNvSpPr txBox="true"/>
          <p:nvPr/>
        </p:nvSpPr>
        <p:spPr>
          <a:xfrm rot="0">
            <a:off x="6731564" y="2693411"/>
            <a:ext cx="10044074" cy="5260975"/>
          </a:xfrm>
          <a:prstGeom prst="rect">
            <a:avLst/>
          </a:prstGeom>
        </p:spPr>
        <p:txBody>
          <a:bodyPr anchor="t" rtlCol="false" tIns="0" lIns="0" bIns="0" rIns="0">
            <a:spAutoFit/>
          </a:bodyPr>
          <a:lstStyle/>
          <a:p>
            <a:pPr algn="just" marL="539753" indent="-269876" lvl="1">
              <a:lnSpc>
                <a:spcPts val="3500"/>
              </a:lnSpc>
              <a:buFont typeface="Arial"/>
              <a:buChar char="•"/>
            </a:pPr>
            <a:r>
              <a:rPr lang="en-US" b="true" sz="2500">
                <a:solidFill>
                  <a:srgbClr val="000000"/>
                </a:solidFill>
                <a:latin typeface="Public Sans Bold"/>
                <a:ea typeface="Public Sans Bold"/>
                <a:cs typeface="Public Sans Bold"/>
                <a:sym typeface="Public Sans Bold"/>
              </a:rPr>
              <a:t>MVC + OOP:</a:t>
            </a:r>
          </a:p>
          <a:p>
            <a:pPr algn="just" marL="1079505" indent="-359835" lvl="2">
              <a:lnSpc>
                <a:spcPts val="3500"/>
              </a:lnSpc>
              <a:buFont typeface="Arial"/>
              <a:buChar char="⚬"/>
            </a:pPr>
            <a:r>
              <a:rPr lang="en-US" b="true" sz="2500">
                <a:solidFill>
                  <a:srgbClr val="000000"/>
                </a:solidFill>
                <a:latin typeface="Public Sans Bold"/>
                <a:ea typeface="Public Sans Bold"/>
                <a:cs typeface="Public Sans Bold"/>
                <a:sym typeface="Public Sans Bold"/>
              </a:rPr>
              <a:t>M</a:t>
            </a:r>
            <a:r>
              <a:rPr lang="en-US" b="true" sz="2500">
                <a:solidFill>
                  <a:srgbClr val="000000"/>
                </a:solidFill>
                <a:latin typeface="Public Sans Bold"/>
                <a:ea typeface="Public Sans Bold"/>
                <a:cs typeface="Public Sans Bold"/>
                <a:sym typeface="Public Sans Bold"/>
              </a:rPr>
              <a:t>odel → database</a:t>
            </a:r>
          </a:p>
          <a:p>
            <a:pPr algn="just" marL="1079505" indent="-359835" lvl="2">
              <a:lnSpc>
                <a:spcPts val="3500"/>
              </a:lnSpc>
              <a:buFont typeface="Arial"/>
              <a:buChar char="⚬"/>
            </a:pPr>
            <a:r>
              <a:rPr lang="en-US" b="true" sz="2500">
                <a:solidFill>
                  <a:srgbClr val="000000"/>
                </a:solidFill>
                <a:latin typeface="Public Sans Bold"/>
                <a:ea typeface="Public Sans Bold"/>
                <a:cs typeface="Public Sans Bold"/>
                <a:sym typeface="Public Sans Bold"/>
              </a:rPr>
              <a:t>Controller → logic aplikasi</a:t>
            </a:r>
          </a:p>
          <a:p>
            <a:pPr algn="just" marL="1079505" indent="-359835" lvl="2">
              <a:lnSpc>
                <a:spcPts val="3500"/>
              </a:lnSpc>
              <a:buFont typeface="Arial"/>
              <a:buChar char="⚬"/>
            </a:pPr>
            <a:r>
              <a:rPr lang="en-US" b="true" sz="2500">
                <a:solidFill>
                  <a:srgbClr val="000000"/>
                </a:solidFill>
                <a:latin typeface="Public Sans Bold"/>
                <a:ea typeface="Public Sans Bold"/>
                <a:cs typeface="Public Sans Bold"/>
                <a:sym typeface="Public Sans Bold"/>
              </a:rPr>
              <a:t>View → tampilan user</a:t>
            </a:r>
          </a:p>
          <a:p>
            <a:pPr algn="just" marL="539753" indent="-269876" lvl="1">
              <a:lnSpc>
                <a:spcPts val="3500"/>
              </a:lnSpc>
              <a:buFont typeface="Arial"/>
              <a:buChar char="•"/>
            </a:pPr>
            <a:r>
              <a:rPr lang="en-US" b="true" sz="2500">
                <a:solidFill>
                  <a:srgbClr val="000000"/>
                </a:solidFill>
                <a:latin typeface="Public Sans Bold"/>
                <a:ea typeface="Public Sans Bold"/>
                <a:cs typeface="Public Sans Bold"/>
                <a:sym typeface="Public Sans Bold"/>
              </a:rPr>
              <a:t>Bootstrap &amp; Assets → membuat tampilan responsive &amp; interaktif.</a:t>
            </a:r>
          </a:p>
          <a:p>
            <a:pPr algn="just" marL="539753" indent="-269876" lvl="1">
              <a:lnSpc>
                <a:spcPts val="3500"/>
              </a:lnSpc>
              <a:buFont typeface="Arial"/>
              <a:buChar char="•"/>
            </a:pPr>
            <a:r>
              <a:rPr lang="en-US" b="true" sz="2500">
                <a:solidFill>
                  <a:srgbClr val="000000"/>
                </a:solidFill>
                <a:latin typeface="Public Sans Bold"/>
                <a:ea typeface="Public Sans Bold"/>
                <a:cs typeface="Public Sans Bold"/>
                <a:sym typeface="Public Sans Bold"/>
              </a:rPr>
              <a:t>Routing → routes/web.php menghubungkan URL ke controller.</a:t>
            </a:r>
          </a:p>
          <a:p>
            <a:pPr algn="just" marL="539753" indent="-269876" lvl="1">
              <a:lnSpc>
                <a:spcPts val="3500"/>
              </a:lnSpc>
              <a:buFont typeface="Arial"/>
              <a:buChar char="•"/>
            </a:pPr>
            <a:r>
              <a:rPr lang="en-US" b="true" sz="2500">
                <a:solidFill>
                  <a:srgbClr val="000000"/>
                </a:solidFill>
                <a:latin typeface="Public Sans Bold"/>
                <a:ea typeface="Public Sans Bold"/>
                <a:cs typeface="Public Sans Bold"/>
                <a:sym typeface="Public Sans Bold"/>
              </a:rPr>
              <a:t>Environment &amp; Config → .env + config/ → mudah diubah tanpa ubah kode.</a:t>
            </a:r>
          </a:p>
          <a:p>
            <a:pPr algn="just" marL="539753" indent="-269876" lvl="1">
              <a:lnSpc>
                <a:spcPts val="3500"/>
              </a:lnSpc>
              <a:buFont typeface="Arial"/>
              <a:buChar char="•"/>
            </a:pPr>
            <a:r>
              <a:rPr lang="en-US" b="true" sz="2500">
                <a:solidFill>
                  <a:srgbClr val="000000"/>
                </a:solidFill>
                <a:latin typeface="Public Sans Bold"/>
                <a:ea typeface="Public Sans Bold"/>
                <a:cs typeface="Public Sans Bold"/>
                <a:sym typeface="Public Sans Bold"/>
              </a:rPr>
              <a:t>Demo Akun :</a:t>
            </a:r>
          </a:p>
          <a:p>
            <a:pPr algn="just">
              <a:lnSpc>
                <a:spcPts val="3500"/>
              </a:lnSpc>
            </a:pPr>
            <a:r>
              <a:rPr lang="en-US" sz="2500" b="true">
                <a:solidFill>
                  <a:srgbClr val="000000"/>
                </a:solidFill>
                <a:latin typeface="Public Sans Bold"/>
                <a:ea typeface="Public Sans Bold"/>
                <a:cs typeface="Public Sans Bold"/>
                <a:sym typeface="Public Sans Bold"/>
              </a:rPr>
              <a:t>        </a:t>
            </a:r>
            <a:r>
              <a:rPr lang="en-US" sz="2500" b="true">
                <a:solidFill>
                  <a:srgbClr val="000000"/>
                </a:solidFill>
                <a:latin typeface="Public Sans Bold"/>
                <a:ea typeface="Public Sans Bold"/>
                <a:cs typeface="Public Sans Bold"/>
                <a:sym typeface="Public Sans Bold"/>
              </a:rPr>
              <a:t>user : admin </a:t>
            </a:r>
          </a:p>
          <a:p>
            <a:pPr algn="just">
              <a:lnSpc>
                <a:spcPts val="3500"/>
              </a:lnSpc>
            </a:pPr>
            <a:r>
              <a:rPr lang="en-US" sz="2500" b="true">
                <a:solidFill>
                  <a:srgbClr val="000000"/>
                </a:solidFill>
                <a:latin typeface="Public Sans Bold"/>
                <a:ea typeface="Public Sans Bold"/>
                <a:cs typeface="Public Sans Bold"/>
                <a:sym typeface="Public Sans Bold"/>
              </a:rPr>
              <a:t>        </a:t>
            </a:r>
            <a:r>
              <a:rPr lang="en-US" sz="2500" b="true">
                <a:solidFill>
                  <a:srgbClr val="000000"/>
                </a:solidFill>
                <a:latin typeface="Public Sans Bold"/>
                <a:ea typeface="Public Sans Bold"/>
                <a:cs typeface="Public Sans Bold"/>
                <a:sym typeface="Public Sans Bold"/>
              </a:rPr>
              <a:t>password : admin</a:t>
            </a:r>
          </a:p>
        </p:txBody>
      </p:sp>
      <p:sp>
        <p:nvSpPr>
          <p:cNvPr name="TextBox 8" id="8"/>
          <p:cNvSpPr txBox="true"/>
          <p:nvPr/>
        </p:nvSpPr>
        <p:spPr>
          <a:xfrm rot="0">
            <a:off x="13000743" y="9556194"/>
            <a:ext cx="3858369"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Demo : </a:t>
            </a:r>
            <a:r>
              <a:rPr lang="en-US" sz="1899" u="sng">
                <a:solidFill>
                  <a:srgbClr val="000000"/>
                </a:solidFill>
                <a:latin typeface="Canva Sans"/>
                <a:ea typeface="Canva Sans"/>
                <a:cs typeface="Canva Sans"/>
                <a:sym typeface="Canva Sans"/>
                <a:hlinkClick r:id="rId7" tooltip="https://pm.nuvycloud.site"/>
              </a:rPr>
              <a:t>https://pm.nuvycloud.site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5DFE1"/>
        </a:solidFill>
      </p:bgPr>
    </p:bg>
    <p:spTree>
      <p:nvGrpSpPr>
        <p:cNvPr id="1" name=""/>
        <p:cNvGrpSpPr/>
        <p:nvPr/>
      </p:nvGrpSpPr>
      <p:grpSpPr>
        <a:xfrm>
          <a:off x="0" y="0"/>
          <a:ext cx="0" cy="0"/>
          <a:chOff x="0" y="0"/>
          <a:chExt cx="0" cy="0"/>
        </a:xfrm>
      </p:grpSpPr>
      <p:sp>
        <p:nvSpPr>
          <p:cNvPr name="Freeform 2" id="2"/>
          <p:cNvSpPr/>
          <p:nvPr/>
        </p:nvSpPr>
        <p:spPr>
          <a:xfrm flipH="false" flipV="true" rot="0">
            <a:off x="-357453" y="3542604"/>
            <a:ext cx="7007154" cy="7007154"/>
          </a:xfrm>
          <a:custGeom>
            <a:avLst/>
            <a:gdLst/>
            <a:ahLst/>
            <a:cxnLst/>
            <a:rect r="r" b="b" t="t" l="l"/>
            <a:pathLst>
              <a:path h="7007154" w="7007154">
                <a:moveTo>
                  <a:pt x="0" y="7007154"/>
                </a:moveTo>
                <a:lnTo>
                  <a:pt x="7007154" y="7007154"/>
                </a:lnTo>
                <a:lnTo>
                  <a:pt x="7007154" y="0"/>
                </a:lnTo>
                <a:lnTo>
                  <a:pt x="0" y="0"/>
                </a:lnTo>
                <a:lnTo>
                  <a:pt x="0" y="700715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467098" y="3571179"/>
            <a:ext cx="11353805" cy="2179330"/>
          </a:xfrm>
          <a:prstGeom prst="rect">
            <a:avLst/>
          </a:prstGeom>
        </p:spPr>
        <p:txBody>
          <a:bodyPr anchor="t" rtlCol="false" tIns="0" lIns="0" bIns="0" rIns="0">
            <a:spAutoFit/>
          </a:bodyPr>
          <a:lstStyle/>
          <a:p>
            <a:pPr algn="ctr">
              <a:lnSpc>
                <a:spcPts val="16968"/>
              </a:lnSpc>
            </a:pPr>
            <a:r>
              <a:rPr lang="en-US" sz="14502">
                <a:solidFill>
                  <a:srgbClr val="542B44"/>
                </a:solidFill>
                <a:latin typeface="Bernoru SemiCondensed"/>
                <a:ea typeface="Bernoru SemiCondensed"/>
                <a:cs typeface="Bernoru SemiCondensed"/>
                <a:sym typeface="Bernoru SemiCondensed"/>
              </a:rPr>
              <a:t>TERIMA KASIH</a:t>
            </a:r>
          </a:p>
        </p:txBody>
      </p:sp>
      <p:sp>
        <p:nvSpPr>
          <p:cNvPr name="Freeform 4" id="4"/>
          <p:cNvSpPr/>
          <p:nvPr/>
        </p:nvSpPr>
        <p:spPr>
          <a:xfrm flipH="true" flipV="true" rot="0">
            <a:off x="11774483" y="-280329"/>
            <a:ext cx="7646013" cy="3253498"/>
          </a:xfrm>
          <a:custGeom>
            <a:avLst/>
            <a:gdLst/>
            <a:ahLst/>
            <a:cxnLst/>
            <a:rect r="r" b="b" t="t" l="l"/>
            <a:pathLst>
              <a:path h="3253498" w="7646013">
                <a:moveTo>
                  <a:pt x="7646013" y="3253498"/>
                </a:moveTo>
                <a:lnTo>
                  <a:pt x="0" y="3253498"/>
                </a:lnTo>
                <a:lnTo>
                  <a:pt x="0" y="0"/>
                </a:lnTo>
                <a:lnTo>
                  <a:pt x="7646013" y="0"/>
                </a:lnTo>
                <a:lnTo>
                  <a:pt x="7646013" y="3253498"/>
                </a:lnTo>
                <a:close/>
              </a:path>
            </a:pathLst>
          </a:custGeom>
          <a:blipFill>
            <a:blip r:embed="rId4">
              <a:extLst>
                <a:ext uri="{96DAC541-7B7A-43D3-8B79-37D633B846F1}">
                  <asvg:svgBlip xmlns:asvg="http://schemas.microsoft.com/office/drawing/2016/SVG/main" r:embed="rId5"/>
                </a:ext>
              </a:extLst>
            </a:blip>
            <a:stretch>
              <a:fillRect l="0" t="-136967" r="0" b="0"/>
            </a:stretch>
          </a:blipFill>
        </p:spPr>
      </p:sp>
      <p:sp>
        <p:nvSpPr>
          <p:cNvPr name="Freeform 5" id="5"/>
          <p:cNvSpPr/>
          <p:nvPr/>
        </p:nvSpPr>
        <p:spPr>
          <a:xfrm flipH="true" flipV="false" rot="0">
            <a:off x="-319353" y="-194915"/>
            <a:ext cx="3152523" cy="3827567"/>
          </a:xfrm>
          <a:custGeom>
            <a:avLst/>
            <a:gdLst/>
            <a:ahLst/>
            <a:cxnLst/>
            <a:rect r="r" b="b" t="t" l="l"/>
            <a:pathLst>
              <a:path h="3827567" w="3152523">
                <a:moveTo>
                  <a:pt x="3152523" y="0"/>
                </a:moveTo>
                <a:lnTo>
                  <a:pt x="0" y="0"/>
                </a:lnTo>
                <a:lnTo>
                  <a:pt x="0" y="3827567"/>
                </a:lnTo>
                <a:lnTo>
                  <a:pt x="3152523" y="3827567"/>
                </a:lnTo>
                <a:lnTo>
                  <a:pt x="3152523"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5906031" y="5979934"/>
            <a:ext cx="6475937" cy="995678"/>
            <a:chOff x="0" y="0"/>
            <a:chExt cx="1126109" cy="173140"/>
          </a:xfrm>
        </p:grpSpPr>
        <p:sp>
          <p:nvSpPr>
            <p:cNvPr name="Freeform 7" id="7"/>
            <p:cNvSpPr/>
            <p:nvPr/>
          </p:nvSpPr>
          <p:spPr>
            <a:xfrm flipH="false" flipV="false" rot="0">
              <a:off x="0" y="0"/>
              <a:ext cx="1126109" cy="173140"/>
            </a:xfrm>
            <a:custGeom>
              <a:avLst/>
              <a:gdLst/>
              <a:ahLst/>
              <a:cxnLst/>
              <a:rect r="r" b="b" t="t" l="l"/>
              <a:pathLst>
                <a:path h="173140" w="1126109">
                  <a:moveTo>
                    <a:pt x="0" y="0"/>
                  </a:moveTo>
                  <a:lnTo>
                    <a:pt x="1126109" y="0"/>
                  </a:lnTo>
                  <a:lnTo>
                    <a:pt x="1126109" y="173140"/>
                  </a:lnTo>
                  <a:lnTo>
                    <a:pt x="0" y="173140"/>
                  </a:lnTo>
                  <a:close/>
                </a:path>
              </a:pathLst>
            </a:custGeom>
            <a:solidFill>
              <a:srgbClr val="999999"/>
            </a:solidFill>
          </p:spPr>
        </p:sp>
        <p:sp>
          <p:nvSpPr>
            <p:cNvPr name="TextBox 8" id="8"/>
            <p:cNvSpPr txBox="true"/>
            <p:nvPr/>
          </p:nvSpPr>
          <p:spPr>
            <a:xfrm>
              <a:off x="0" y="-38100"/>
              <a:ext cx="1126109" cy="21124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6513207" y="6221303"/>
            <a:ext cx="5261587" cy="485761"/>
          </a:xfrm>
          <a:prstGeom prst="rect">
            <a:avLst/>
          </a:prstGeom>
        </p:spPr>
        <p:txBody>
          <a:bodyPr anchor="t" rtlCol="false" tIns="0" lIns="0" bIns="0" rIns="0">
            <a:spAutoFit/>
          </a:bodyPr>
          <a:lstStyle/>
          <a:p>
            <a:pPr algn="ctr">
              <a:lnSpc>
                <a:spcPts val="3698"/>
              </a:lnSpc>
            </a:pPr>
            <a:r>
              <a:rPr lang="en-US" sz="3332" u="sng">
                <a:solidFill>
                  <a:srgbClr val="000000"/>
                </a:solidFill>
                <a:latin typeface="Public Sans"/>
                <a:ea typeface="Public Sans"/>
                <a:cs typeface="Public Sans"/>
                <a:sym typeface="Public Sans"/>
                <a:hlinkClick r:id="rId8" tooltip="https://pm.nuvycloud.site"/>
              </a:rPr>
              <a:t>https://pm.nuvycloud.site</a:t>
            </a:r>
          </a:p>
        </p:txBody>
      </p:sp>
      <p:sp>
        <p:nvSpPr>
          <p:cNvPr name="Freeform 10" id="10"/>
          <p:cNvSpPr/>
          <p:nvPr/>
        </p:nvSpPr>
        <p:spPr>
          <a:xfrm flipH="false" flipV="false" rot="0">
            <a:off x="11774793" y="7964405"/>
            <a:ext cx="4501624" cy="859401"/>
          </a:xfrm>
          <a:custGeom>
            <a:avLst/>
            <a:gdLst/>
            <a:ahLst/>
            <a:cxnLst/>
            <a:rect r="r" b="b" t="t" l="l"/>
            <a:pathLst>
              <a:path h="859401" w="4501624">
                <a:moveTo>
                  <a:pt x="0" y="0"/>
                </a:moveTo>
                <a:lnTo>
                  <a:pt x="4501625" y="0"/>
                </a:lnTo>
                <a:lnTo>
                  <a:pt x="4501625" y="859401"/>
                </a:lnTo>
                <a:lnTo>
                  <a:pt x="0" y="8594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DAG9_XjrxX8</dc:identifier>
  <dcterms:modified xsi:type="dcterms:W3CDTF">2011-08-01T06:04:30Z</dcterms:modified>
  <cp:revision>1</cp:revision>
  <dc:title>MANAJEMEN PRODUK</dc:title>
</cp:coreProperties>
</file>